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6D510-DFCD-4316-ADA9-B0809D665E93}" v="2" dt="2022-12-14T18:56:06.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snapToObjects="1">
      <p:cViewPr varScale="1">
        <p:scale>
          <a:sx n="50" d="100"/>
          <a:sy n="50" d="100"/>
        </p:scale>
        <p:origin x="2070"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F0B881-AF0D-7048-8594-855D4CAAAA8E}" type="datetimeFigureOut">
              <a:rPr lang="en-US" smtClean="0"/>
              <a:t>12/19/2023</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TextBox 24"/>
          <p:cNvSpPr txBox="1"/>
          <p:nvPr/>
        </p:nvSpPr>
        <p:spPr>
          <a:xfrm>
            <a:off x="377923" y="1404995"/>
            <a:ext cx="7016554" cy="784830"/>
          </a:xfrm>
          <a:prstGeom prst="rect">
            <a:avLst/>
          </a:prstGeom>
          <a:noFill/>
        </p:spPr>
        <p:txBody>
          <a:bodyPr wrap="square" rtlCol="0">
            <a:spAutoFit/>
          </a:bodyPr>
          <a:lstStyle/>
          <a:p>
            <a:pPr algn="ctr"/>
            <a:r>
              <a:rPr lang="en-US" sz="4500"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4207558" y="1943047"/>
            <a:ext cx="2640001" cy="400110"/>
          </a:xfrm>
          <a:prstGeom prst="rect">
            <a:avLst/>
          </a:prstGeom>
          <a:noFill/>
        </p:spPr>
        <p:txBody>
          <a:bodyPr wrap="square" rtlCol="0">
            <a:spAutoFit/>
          </a:bodyPr>
          <a:lstStyle/>
          <a:p>
            <a:pPr algn="r"/>
            <a:r>
              <a:rPr lang="en-US" sz="2000" dirty="0">
                <a:latin typeface="Century Gothic" panose="020B0502020202020204" pitchFamily="34" charset="0"/>
                <a:cs typeface="Shadows Into Light"/>
              </a:rPr>
              <a:t>January 2024</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950494" y="781831"/>
            <a:ext cx="1762893" cy="727382"/>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8" name="TextBox 7">
            <a:extLst>
              <a:ext uri="{FF2B5EF4-FFF2-40B4-BE49-F238E27FC236}">
                <a16:creationId xmlns:a16="http://schemas.microsoft.com/office/drawing/2014/main" id="{6433DDC8-2CF6-4EFA-A618-50F3D8926161}"/>
              </a:ext>
            </a:extLst>
          </p:cNvPr>
          <p:cNvSpPr txBox="1"/>
          <p:nvPr/>
        </p:nvSpPr>
        <p:spPr>
          <a:xfrm flipH="1">
            <a:off x="827670" y="2326734"/>
            <a:ext cx="2769772" cy="2862322"/>
          </a:xfrm>
          <a:prstGeom prst="rect">
            <a:avLst/>
          </a:prstGeom>
          <a:solidFill>
            <a:schemeClr val="bg1"/>
          </a:solidFill>
          <a:ln w="63500" cmpd="sng">
            <a:solidFill>
              <a:schemeClr val="tx1"/>
            </a:solidFill>
          </a:ln>
        </p:spPr>
        <p:txBody>
          <a:bodyPr wrap="square" numCol="1" rtlCol="0">
            <a:spAutoFit/>
          </a:bodyPr>
          <a:lstStyle/>
          <a:p>
            <a:pPr algn="ctr"/>
            <a:r>
              <a:rPr lang="en-US" b="1" dirty="0">
                <a:latin typeface="HelloAntsClose" panose="02000603000000000000" pitchFamily="2" charset="0"/>
                <a:ea typeface="HelloAntsClose" panose="02000603000000000000" pitchFamily="2" charset="0"/>
                <a:cs typeface="Shadows Into Light"/>
              </a:rPr>
              <a:t>Important Dates</a:t>
            </a:r>
          </a:p>
          <a:p>
            <a:pPr algn="ctr"/>
            <a:endParaRPr lang="en-US" sz="200" b="1" dirty="0">
              <a:latin typeface="HelloAntsClose" panose="02000603000000000000" pitchFamily="2" charset="0"/>
              <a:ea typeface="HelloAntsClose" panose="02000603000000000000" pitchFamily="2" charset="0"/>
              <a:cs typeface="Shadows Into Light"/>
            </a:endParaRPr>
          </a:p>
          <a:p>
            <a:endParaRPr lang="en-US" sz="500" b="1" dirty="0">
              <a:latin typeface="Century Gothic" panose="020B0502020202020204" pitchFamily="34" charset="0"/>
            </a:endParaRPr>
          </a:p>
          <a:p>
            <a:r>
              <a:rPr lang="en-US" sz="1200" b="1" dirty="0">
                <a:latin typeface="Century Gothic" panose="020B0502020202020204" pitchFamily="34" charset="0"/>
              </a:rPr>
              <a:t>January 3rd –</a:t>
            </a:r>
            <a:r>
              <a:rPr lang="en-US" sz="1200" dirty="0">
                <a:latin typeface="Century Gothic" panose="020B0502020202020204" pitchFamily="34" charset="0"/>
              </a:rPr>
              <a:t> </a:t>
            </a:r>
            <a:r>
              <a:rPr lang="en-US" sz="1200" dirty="0">
                <a:latin typeface="HelloAntsClose" panose="02000603000000000000" pitchFamily="2" charset="0"/>
              </a:rPr>
              <a:t>Welcome back!</a:t>
            </a:r>
          </a:p>
          <a:p>
            <a:r>
              <a:rPr lang="en-US" sz="1200" b="1" dirty="0">
                <a:latin typeface="HelloAntsClose" panose="02000603000000000000" pitchFamily="2" charset="0"/>
                <a:ea typeface="HelloAntsClose" panose="02000603000000000000" pitchFamily="2" charset="0"/>
              </a:rPr>
              <a:t>January 12</a:t>
            </a:r>
            <a:r>
              <a:rPr lang="en-US" sz="1200" b="1" baseline="30000" dirty="0">
                <a:latin typeface="HelloAntsClose" panose="02000603000000000000" pitchFamily="2" charset="0"/>
                <a:ea typeface="HelloAntsClose" panose="02000603000000000000" pitchFamily="2" charset="0"/>
              </a:rPr>
              <a:t>th</a:t>
            </a:r>
            <a:r>
              <a:rPr lang="en-US" sz="1200" dirty="0">
                <a:latin typeface="HelloAntsClose" panose="02000603000000000000" pitchFamily="2" charset="0"/>
                <a:ea typeface="HelloAntsClose" panose="02000603000000000000" pitchFamily="2" charset="0"/>
              </a:rPr>
              <a:t>-End of First Semester</a:t>
            </a:r>
            <a:endParaRPr lang="en-US" sz="1200" dirty="0">
              <a:latin typeface="Century Gothic" panose="020B0502020202020204" pitchFamily="34" charset="0"/>
              <a:ea typeface="HelloAntsClose" panose="02000603000000000000" pitchFamily="2" charset="0"/>
            </a:endParaRPr>
          </a:p>
          <a:p>
            <a:endParaRPr lang="en-US" sz="500" dirty="0">
              <a:latin typeface="HelloAntsClose" panose="02000603000000000000" pitchFamily="2" charset="0"/>
              <a:ea typeface="HelloAntsClose" panose="02000603000000000000" pitchFamily="2" charset="0"/>
              <a:cs typeface="Shadows Into Light"/>
            </a:endParaRPr>
          </a:p>
          <a:p>
            <a:r>
              <a:rPr lang="en-US" sz="1200" b="1" dirty="0">
                <a:latin typeface="Century Gothic" panose="020B0502020202020204" pitchFamily="34" charset="0"/>
              </a:rPr>
              <a:t>January 15</a:t>
            </a:r>
            <a:r>
              <a:rPr lang="en-US" sz="1200" b="1" baseline="30000" dirty="0">
                <a:latin typeface="Century Gothic" panose="020B0502020202020204" pitchFamily="34" charset="0"/>
              </a:rPr>
              <a:t>th</a:t>
            </a:r>
            <a:r>
              <a:rPr lang="en-US" sz="1200" b="1" dirty="0">
                <a:latin typeface="Century Gothic" panose="020B0502020202020204" pitchFamily="34" charset="0"/>
              </a:rPr>
              <a:t> – </a:t>
            </a:r>
            <a:r>
              <a:rPr lang="en-US" sz="1200" dirty="0">
                <a:latin typeface="HelloAntsClose" panose="02000603000000000000" pitchFamily="2" charset="0"/>
                <a:ea typeface="HelloAntsClose" panose="02000603000000000000" pitchFamily="2" charset="0"/>
              </a:rPr>
              <a:t>MLK, Jr. Day</a:t>
            </a:r>
            <a:endParaRPr lang="en-US" sz="1400" dirty="0">
              <a:latin typeface="HelloAntsClose" panose="02000603000000000000" pitchFamily="2" charset="0"/>
              <a:ea typeface="HelloAntsClose" panose="02000603000000000000" pitchFamily="2" charset="0"/>
            </a:endParaRP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No School</a:t>
            </a:r>
          </a:p>
          <a:p>
            <a:endParaRPr lang="en-US" sz="500" b="1" dirty="0">
              <a:latin typeface="Century Gothic" panose="020B0502020202020204" pitchFamily="34" charset="0"/>
            </a:endParaRPr>
          </a:p>
          <a:p>
            <a:r>
              <a:rPr lang="en-US" sz="1200" b="1" dirty="0">
                <a:latin typeface="Century Gothic" panose="020B0502020202020204" pitchFamily="34" charset="0"/>
              </a:rPr>
              <a:t>January 16</a:t>
            </a:r>
            <a:r>
              <a:rPr lang="en-US" sz="1200" b="1" baseline="30000" dirty="0">
                <a:latin typeface="Century Gothic" panose="020B0502020202020204" pitchFamily="34" charset="0"/>
              </a:rPr>
              <a:t>th</a:t>
            </a:r>
            <a:r>
              <a:rPr lang="en-US" sz="1200" b="1" dirty="0">
                <a:latin typeface="Century Gothic" panose="020B0502020202020204" pitchFamily="34" charset="0"/>
              </a:rPr>
              <a:t> – </a:t>
            </a:r>
            <a:r>
              <a:rPr lang="en-US" sz="1200" dirty="0">
                <a:latin typeface="HelloAntsClose" panose="02000603000000000000" pitchFamily="2" charset="0"/>
                <a:ea typeface="HelloAntsClose" panose="02000603000000000000" pitchFamily="2" charset="0"/>
              </a:rPr>
              <a:t>Teacher Workday</a:t>
            </a:r>
            <a:endParaRPr lang="en-US" sz="1400" dirty="0">
              <a:latin typeface="HelloAntsClose" panose="02000603000000000000" pitchFamily="2" charset="0"/>
              <a:ea typeface="HelloAntsClose" panose="02000603000000000000" pitchFamily="2" charset="0"/>
            </a:endParaRP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No School</a:t>
            </a:r>
          </a:p>
          <a:p>
            <a:endParaRPr lang="en-US" sz="500" dirty="0">
              <a:latin typeface="Century Gothic" panose="020B0502020202020204" pitchFamily="34" charset="0"/>
              <a:ea typeface="HelloAntsClose" panose="02000603000000000000" pitchFamily="2" charset="0"/>
            </a:endParaRPr>
          </a:p>
          <a:p>
            <a:r>
              <a:rPr lang="en-US" sz="1200" b="1" dirty="0">
                <a:latin typeface="Century Gothic" panose="020B0502020202020204" pitchFamily="34" charset="0"/>
              </a:rPr>
              <a:t>January 19</a:t>
            </a:r>
            <a:r>
              <a:rPr lang="en-US" sz="1200" b="1" baseline="30000" dirty="0">
                <a:latin typeface="Century Gothic" panose="020B0502020202020204" pitchFamily="34" charset="0"/>
              </a:rPr>
              <a:t>th</a:t>
            </a:r>
            <a:r>
              <a:rPr lang="en-US" sz="1200" b="1" dirty="0">
                <a:latin typeface="Century Gothic" panose="020B0502020202020204" pitchFamily="34" charset="0"/>
              </a:rPr>
              <a:t> –</a:t>
            </a:r>
            <a:r>
              <a:rPr lang="en-US" sz="1200" dirty="0">
                <a:latin typeface="Century Gothic" panose="020B0502020202020204" pitchFamily="34" charset="0"/>
              </a:rPr>
              <a:t> </a:t>
            </a:r>
            <a:r>
              <a:rPr lang="en-US" sz="1200" dirty="0">
                <a:latin typeface="HelloAntsClose" panose="02000603000000000000" pitchFamily="2" charset="0"/>
                <a:ea typeface="HelloAntsClose" panose="02000603000000000000" pitchFamily="2" charset="0"/>
              </a:rPr>
              <a:t>Report Cards </a:t>
            </a:r>
          </a:p>
          <a:p>
            <a:r>
              <a:rPr lang="en-US" sz="1200" b="1" dirty="0">
                <a:latin typeface="HelloAntsClose" panose="02000603000000000000" pitchFamily="2" charset="0"/>
                <a:ea typeface="HelloAntsClose" panose="02000603000000000000" pitchFamily="2" charset="0"/>
              </a:rPr>
              <a:t>January 29</a:t>
            </a:r>
            <a:r>
              <a:rPr lang="en-US" sz="1200" dirty="0">
                <a:latin typeface="HelloAntsClose" panose="02000603000000000000" pitchFamily="2" charset="0"/>
                <a:ea typeface="HelloAntsClose" panose="02000603000000000000" pitchFamily="2" charset="0"/>
              </a:rPr>
              <a:t>-No School-Staff In-Service day</a:t>
            </a:r>
            <a:endParaRPr lang="en-US" sz="1200" dirty="0">
              <a:latin typeface="Century Gothic" panose="020B0502020202020204" pitchFamily="34" charset="0"/>
              <a:ea typeface="HelloAntsClose" panose="02000603000000000000" pitchFamily="2" charset="0"/>
            </a:endParaRPr>
          </a:p>
          <a:p>
            <a:endParaRPr lang="en-US" sz="1200" dirty="0">
              <a:latin typeface="Century Gothic" panose="020B0502020202020204" pitchFamily="34" charset="0"/>
              <a:ea typeface="HelloAntsClose" panose="02000603000000000000" pitchFamily="2" charset="0"/>
            </a:endParaRPr>
          </a:p>
          <a:p>
            <a:endParaRPr lang="en-US" sz="1200" dirty="0">
              <a:latin typeface="Century Gothic" panose="020B0502020202020204" pitchFamily="34" charset="0"/>
              <a:ea typeface="HelloAntsClose" panose="02000603000000000000" pitchFamily="2" charset="0"/>
            </a:endParaRPr>
          </a:p>
          <a:p>
            <a:endParaRPr lang="en-US" sz="1200" dirty="0">
              <a:latin typeface="Century Gothic" panose="020B0502020202020204" pitchFamily="34" charset="0"/>
              <a:ea typeface="HelloAntsClose" panose="02000603000000000000" pitchFamily="2" charset="0"/>
            </a:endParaRPr>
          </a:p>
          <a:p>
            <a:endParaRPr lang="en-US" sz="300" dirty="0">
              <a:latin typeface="Century Gothic" panose="020B0502020202020204" pitchFamily="34" charset="0"/>
              <a:ea typeface="HelloAntsClose" panose="02000603000000000000" pitchFamily="2" charset="0"/>
            </a:endParaRPr>
          </a:p>
          <a:p>
            <a:endParaRPr lang="en-US" sz="300" dirty="0">
              <a:latin typeface="Century Gothic" panose="020B0502020202020204" pitchFamily="34" charset="0"/>
              <a:ea typeface="HelloAntsClose" panose="02000603000000000000" pitchFamily="2" charset="0"/>
            </a:endParaRPr>
          </a:p>
          <a:p>
            <a:endParaRPr lang="en-US" sz="200" dirty="0">
              <a:latin typeface="Century Gothic" panose="020B0502020202020204" pitchFamily="34" charset="0"/>
              <a:ea typeface="HelloAntsClose" panose="02000603000000000000" pitchFamily="2" charset="0"/>
            </a:endParaRPr>
          </a:p>
        </p:txBody>
      </p:sp>
      <p:sp>
        <p:nvSpPr>
          <p:cNvPr id="10" name="TextBox 9"/>
          <p:cNvSpPr txBox="1"/>
          <p:nvPr/>
        </p:nvSpPr>
        <p:spPr>
          <a:xfrm>
            <a:off x="3484476" y="2325173"/>
            <a:ext cx="3422453" cy="2292935"/>
          </a:xfrm>
          <a:prstGeom prst="rect">
            <a:avLst/>
          </a:prstGeom>
          <a:solidFill>
            <a:schemeClr val="bg1"/>
          </a:solidFill>
          <a:ln w="63500" cmpd="sng">
            <a:solidFill>
              <a:schemeClr val="tx1"/>
            </a:solidFill>
          </a:ln>
        </p:spPr>
        <p:txBody>
          <a:bodyPr wrap="square" rtlCol="0">
            <a:spAutoFit/>
          </a:bodyPr>
          <a:lstStyle/>
          <a:p>
            <a:pPr algn="ctr"/>
            <a:r>
              <a:rPr lang="en-US" b="1" dirty="0">
                <a:latin typeface="HelloAntsClose" panose="02000603000000000000" pitchFamily="2" charset="0"/>
                <a:ea typeface="HelloAntsClose" panose="02000603000000000000" pitchFamily="2" charset="0"/>
              </a:rPr>
              <a:t>Special Notes</a:t>
            </a: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Our Winter Party was a lot of fun! </a:t>
            </a:r>
            <a:r>
              <a:rPr lang="en-US" sz="1200" b="1" dirty="0">
                <a:latin typeface="HelloAntsClose" panose="02000603000000000000" pitchFamily="2" charset="0"/>
                <a:ea typeface="HelloAntsClose" panose="02000603000000000000" pitchFamily="2" charset="0"/>
              </a:rPr>
              <a:t>THANK YOU </a:t>
            </a:r>
            <a:r>
              <a:rPr lang="en-US" sz="1200" dirty="0">
                <a:latin typeface="Century Gothic" panose="020B0502020202020204" pitchFamily="34" charset="0"/>
              </a:rPr>
              <a:t>to everyone who sent in treats! The kids really enjoyed them!! 😁</a:t>
            </a:r>
          </a:p>
          <a:p>
            <a:pPr lvl="0"/>
            <a:endParaRPr lang="en-US" sz="500" dirty="0">
              <a:latin typeface="Century Gothic" panose="020B0502020202020204" pitchFamily="34" charset="0"/>
            </a:endParaRPr>
          </a:p>
          <a:p>
            <a:pPr marL="171450" lvl="0" indent="-171450">
              <a:buFont typeface="Arial" panose="020B0604020202020204" pitchFamily="34" charset="0"/>
              <a:buChar char="•"/>
            </a:pPr>
            <a:r>
              <a:rPr lang="en-US" sz="1200" dirty="0">
                <a:latin typeface="Century Gothic" panose="020B0502020202020204" pitchFamily="34" charset="0"/>
              </a:rPr>
              <a:t>Each night, your child should be practicing their spelling words and reading for 20 minutes</a:t>
            </a:r>
            <a:r>
              <a:rPr lang="en-US" sz="1200" b="1" dirty="0">
                <a:latin typeface="Century Gothic" panose="020B0502020202020204" pitchFamily="34" charset="0"/>
              </a:rPr>
              <a:t>. </a:t>
            </a:r>
            <a:r>
              <a:rPr lang="en-US" sz="1200" dirty="0">
                <a:latin typeface="Century Gothic" panose="020B0502020202020204" pitchFamily="34" charset="0"/>
              </a:rPr>
              <a:t>If your child needs a text to read, please have them borrow from our classroom library!</a:t>
            </a:r>
          </a:p>
          <a:p>
            <a:pPr marL="171450" lvl="0" indent="-171450">
              <a:buFont typeface="Arial" panose="020B0604020202020204" pitchFamily="34" charset="0"/>
              <a:buChar char="•"/>
            </a:pPr>
            <a:r>
              <a:rPr lang="en-US" sz="1200" dirty="0">
                <a:latin typeface="Century Gothic" panose="020B0502020202020204" pitchFamily="34" charset="0"/>
              </a:rPr>
              <a:t>January reading log will be due on February 1</a:t>
            </a:r>
            <a:r>
              <a:rPr lang="en-US" sz="1200" baseline="30000" dirty="0">
                <a:latin typeface="Century Gothic" panose="020B0502020202020204" pitchFamily="34" charset="0"/>
              </a:rPr>
              <a:t>st</a:t>
            </a:r>
            <a:r>
              <a:rPr lang="en-US" sz="1200" dirty="0">
                <a:latin typeface="Century Gothic" panose="020B0502020202020204" pitchFamily="34" charset="0"/>
              </a:rPr>
              <a:t>! </a:t>
            </a:r>
          </a:p>
        </p:txBody>
      </p:sp>
      <p:sp>
        <p:nvSpPr>
          <p:cNvPr id="11" name="TextBox 10">
            <a:extLst>
              <a:ext uri="{FF2B5EF4-FFF2-40B4-BE49-F238E27FC236}">
                <a16:creationId xmlns:a16="http://schemas.microsoft.com/office/drawing/2014/main" id="{7CEB4B66-C230-435D-83FF-1442BE3058EF}"/>
              </a:ext>
            </a:extLst>
          </p:cNvPr>
          <p:cNvSpPr txBox="1"/>
          <p:nvPr/>
        </p:nvSpPr>
        <p:spPr>
          <a:xfrm>
            <a:off x="842210" y="4671008"/>
            <a:ext cx="6040655" cy="4663440"/>
          </a:xfrm>
          <a:prstGeom prst="rect">
            <a:avLst/>
          </a:prstGeom>
          <a:solidFill>
            <a:schemeClr val="bg1"/>
          </a:solidFill>
          <a:ln w="63500" cmpd="sng">
            <a:solidFill>
              <a:schemeClr val="tx1"/>
            </a:solidFill>
          </a:ln>
        </p:spPr>
        <p:txBody>
          <a:bodyPr wrap="square" numCol="1" rtlCol="0">
            <a:spAutoFit/>
          </a:bodyPr>
          <a:lstStyle/>
          <a:p>
            <a:pPr algn="ctr"/>
            <a:endParaRPr lang="en-US" sz="300" b="1" dirty="0">
              <a:latin typeface="HelloAntsClose" panose="02000603000000000000" pitchFamily="2" charset="0"/>
              <a:ea typeface="HelloAntsClose" panose="02000603000000000000" pitchFamily="2" charset="0"/>
            </a:endParaRPr>
          </a:p>
          <a:p>
            <a:pPr algn="ctr"/>
            <a:r>
              <a:rPr lang="en-US" b="1" dirty="0">
                <a:latin typeface="HelloAntsClose" panose="02000603000000000000" pitchFamily="2" charset="0"/>
                <a:ea typeface="HelloAntsClose" panose="02000603000000000000" pitchFamily="2" charset="0"/>
              </a:rPr>
              <a:t>Learning Targets – January</a:t>
            </a: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9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endParaRPr lang="en-US" sz="700" dirty="0">
              <a:latin typeface="Century Gothic" panose="020B0502020202020204" pitchFamily="34" charset="0"/>
            </a:endParaRPr>
          </a:p>
          <a:p>
            <a:endParaRPr lang="en-US" sz="700" dirty="0">
              <a:latin typeface="Century Gothic" panose="020B0502020202020204" pitchFamily="34" charset="0"/>
            </a:endParaRPr>
          </a:p>
        </p:txBody>
      </p:sp>
      <p:sp>
        <p:nvSpPr>
          <p:cNvPr id="20" name="TextBox 19"/>
          <p:cNvSpPr txBox="1"/>
          <p:nvPr/>
        </p:nvSpPr>
        <p:spPr>
          <a:xfrm>
            <a:off x="3782930" y="7768756"/>
            <a:ext cx="3138539" cy="1077218"/>
          </a:xfrm>
          <a:prstGeom prst="rect">
            <a:avLst/>
          </a:prstGeom>
          <a:noFill/>
          <a:ln w="63500" cmpd="sng">
            <a:noFill/>
          </a:ln>
        </p:spPr>
        <p:txBody>
          <a:bodyPr wrap="square" rtlCol="0">
            <a:spAutoFit/>
          </a:bodyPr>
          <a:lstStyle/>
          <a:p>
            <a:pPr algn="ctr"/>
            <a:r>
              <a:rPr lang="en-US" sz="1600" b="1" dirty="0">
                <a:latin typeface="HelloAntsClose" panose="02000603000000000000" pitchFamily="2" charset="0"/>
                <a:ea typeface="HelloAntsClose" panose="02000603000000000000" pitchFamily="2" charset="0"/>
                <a:cs typeface="Shadows Into Light"/>
              </a:rPr>
              <a:t>❄Grammar❄</a:t>
            </a:r>
          </a:p>
          <a:p>
            <a:pPr marL="171450" lvl="0" indent="-171450">
              <a:buFont typeface="Arial" panose="020B0604020202020204" pitchFamily="34" charset="0"/>
              <a:buChar char="•"/>
            </a:pPr>
            <a:r>
              <a:rPr lang="en-US" sz="1200" dirty="0">
                <a:latin typeface="Century Gothic" panose="020B0502020202020204" pitchFamily="34" charset="0"/>
              </a:rPr>
              <a:t>In grammar, we will continue build our understanding of proper sentence structure and grammar usage within our writing.</a:t>
            </a:r>
          </a:p>
        </p:txBody>
      </p:sp>
      <p:sp>
        <p:nvSpPr>
          <p:cNvPr id="2" name="Rectangle 1">
            <a:extLst>
              <a:ext uri="{FF2B5EF4-FFF2-40B4-BE49-F238E27FC236}">
                <a16:creationId xmlns:a16="http://schemas.microsoft.com/office/drawing/2014/main" id="{A8358036-AA06-4AB4-95EB-541179217879}"/>
              </a:ext>
            </a:extLst>
          </p:cNvPr>
          <p:cNvSpPr/>
          <p:nvPr/>
        </p:nvSpPr>
        <p:spPr>
          <a:xfrm>
            <a:off x="827670" y="5017513"/>
            <a:ext cx="2940720" cy="3662541"/>
          </a:xfrm>
          <a:prstGeom prst="rect">
            <a:avLst/>
          </a:prstGeom>
          <a:noFill/>
        </p:spPr>
        <p:txBody>
          <a:bodyPr wrap="square">
            <a:spAutoFit/>
          </a:bodyPr>
          <a:lstStyle/>
          <a:p>
            <a:pPr algn="ctr"/>
            <a:r>
              <a:rPr lang="en-US" sz="1600" b="1" dirty="0">
                <a:latin typeface="HelloAntsClose" panose="02000603000000000000" pitchFamily="2" charset="0"/>
                <a:ea typeface="HelloAntsClose" panose="02000603000000000000" pitchFamily="2" charset="0"/>
                <a:cs typeface="Shadows Into Light"/>
              </a:rPr>
              <a:t>❄Reading❄</a:t>
            </a:r>
          </a:p>
          <a:p>
            <a:pPr marL="171450" lvl="0" indent="-171450">
              <a:buFont typeface="Arial" panose="020B0604020202020204" pitchFamily="34" charset="0"/>
              <a:buChar char="•"/>
            </a:pPr>
            <a:r>
              <a:rPr lang="en-US" sz="1200" dirty="0">
                <a:latin typeface="Century Gothic" panose="020B0502020202020204" pitchFamily="34" charset="0"/>
              </a:rPr>
              <a:t>This month, we will be finishing up folktales. With this, we will be writing summaries using the “</a:t>
            </a:r>
            <a:r>
              <a:rPr lang="en-US" sz="1200" i="1" dirty="0">
                <a:latin typeface="Century Gothic" panose="020B0502020202020204" pitchFamily="34" charset="0"/>
              </a:rPr>
              <a:t>Somebody, Wanted, But, So, Then</a:t>
            </a:r>
            <a:r>
              <a:rPr lang="en-US" sz="1200" dirty="0">
                <a:latin typeface="Century Gothic" panose="020B0502020202020204" pitchFamily="34" charset="0"/>
              </a:rPr>
              <a:t>” strategy, and identifying themes with supporting evidence.</a:t>
            </a:r>
          </a:p>
          <a:p>
            <a:pPr marL="171450" lvl="0" indent="-171450">
              <a:buFont typeface="Arial" panose="020B0604020202020204" pitchFamily="34" charset="0"/>
              <a:buChar char="•"/>
            </a:pPr>
            <a:r>
              <a:rPr lang="en-US" sz="1200" dirty="0">
                <a:latin typeface="Century Gothic" panose="020B0502020202020204" pitchFamily="34" charset="0"/>
              </a:rPr>
              <a:t>After, we will move into poetry, with a focus in reading for meaning, identifying the author’s point of view, and understanding the use of figurative language. We will also discuss the differences between the elements of poetry and traditionally written texts (prose). </a:t>
            </a:r>
          </a:p>
          <a:p>
            <a:pPr marL="339725" lvl="1" indent="-165100">
              <a:buFont typeface="Courier New" panose="02070309020205020404" pitchFamily="49" charset="0"/>
              <a:buChar char="o"/>
            </a:pPr>
            <a:r>
              <a:rPr lang="en-US" sz="1200" dirty="0">
                <a:latin typeface="Century Gothic" panose="020B0502020202020204" pitchFamily="34" charset="0"/>
              </a:rPr>
              <a:t>Example: Poetry uses lines and stanzas, rather than sentences and paragraphs.</a:t>
            </a:r>
          </a:p>
        </p:txBody>
      </p:sp>
      <p:sp>
        <p:nvSpPr>
          <p:cNvPr id="3" name="Rectangle 2">
            <a:extLst>
              <a:ext uri="{FF2B5EF4-FFF2-40B4-BE49-F238E27FC236}">
                <a16:creationId xmlns:a16="http://schemas.microsoft.com/office/drawing/2014/main" id="{73877F0F-AC2A-4A52-945D-5024A6176EE3}"/>
              </a:ext>
            </a:extLst>
          </p:cNvPr>
          <p:cNvSpPr/>
          <p:nvPr/>
        </p:nvSpPr>
        <p:spPr>
          <a:xfrm>
            <a:off x="3768390" y="5029545"/>
            <a:ext cx="3138539" cy="2739211"/>
          </a:xfrm>
          <a:prstGeom prst="rect">
            <a:avLst/>
          </a:prstGeom>
          <a:noFill/>
        </p:spPr>
        <p:txBody>
          <a:bodyPr wrap="square">
            <a:spAutoFit/>
          </a:bodyPr>
          <a:lstStyle/>
          <a:p>
            <a:pPr algn="ctr"/>
            <a:r>
              <a:rPr lang="en-US" sz="1600" b="1" dirty="0">
                <a:latin typeface="HelloAntsClose" panose="02000603000000000000" pitchFamily="2" charset="0"/>
                <a:ea typeface="HelloAntsClose" panose="02000603000000000000" pitchFamily="2" charset="0"/>
                <a:cs typeface="Shadows Into Light"/>
              </a:rPr>
              <a:t>❄Writing❄</a:t>
            </a:r>
          </a:p>
          <a:p>
            <a:pPr marL="171450" indent="-171450">
              <a:buFont typeface="Arial" panose="020B0604020202020204" pitchFamily="34" charset="0"/>
              <a:buChar char="•"/>
            </a:pPr>
            <a:r>
              <a:rPr lang="en-US" sz="1200" dirty="0">
                <a:latin typeface="Century Gothic" panose="020B0502020202020204" pitchFamily="34" charset="0"/>
              </a:rPr>
              <a:t>In writing, students will be applying their summarizing skills learned in reading to help them add text evidence to support their thoughts in a piece of writing. </a:t>
            </a:r>
          </a:p>
          <a:p>
            <a:pPr marL="171450" lvl="0" indent="-171450">
              <a:buFont typeface="Arial" panose="020B0604020202020204" pitchFamily="34" charset="0"/>
              <a:buChar char="•"/>
            </a:pPr>
            <a:r>
              <a:rPr lang="en-US" sz="1200" dirty="0">
                <a:latin typeface="Century Gothic" panose="020B0502020202020204" pitchFamily="34" charset="0"/>
              </a:rPr>
              <a:t>Students will begin learning how to write informative, multi-paragraph pieces that:</a:t>
            </a:r>
          </a:p>
          <a:p>
            <a:pPr marL="512762" lvl="1" indent="-171450">
              <a:buFont typeface="Courier New" panose="02070309020205020404" pitchFamily="49" charset="0"/>
              <a:buChar char="o"/>
            </a:pPr>
            <a:r>
              <a:rPr lang="en-US" sz="1200" dirty="0">
                <a:latin typeface="Century Gothic" panose="020B0502020202020204" pitchFamily="34" charset="0"/>
              </a:rPr>
              <a:t>clearly introduce a topic</a:t>
            </a:r>
          </a:p>
          <a:p>
            <a:pPr marL="512762" lvl="1" indent="-171450">
              <a:buFont typeface="Courier New" panose="02070309020205020404" pitchFamily="49" charset="0"/>
              <a:buChar char="o"/>
            </a:pPr>
            <a:r>
              <a:rPr lang="en-US" sz="1200" dirty="0">
                <a:latin typeface="Century Gothic" panose="020B0502020202020204" pitchFamily="34" charset="0"/>
              </a:rPr>
              <a:t>support the topic with details</a:t>
            </a:r>
          </a:p>
          <a:p>
            <a:pPr marL="512762" lvl="1" indent="-171450">
              <a:buFont typeface="Courier New" panose="02070309020205020404" pitchFamily="49" charset="0"/>
              <a:buChar char="o"/>
            </a:pPr>
            <a:r>
              <a:rPr lang="en-US" sz="1200" dirty="0">
                <a:latin typeface="Century Gothic" panose="020B0502020202020204" pitchFamily="34" charset="0"/>
              </a:rPr>
              <a:t>use transition words to connect ideas</a:t>
            </a:r>
          </a:p>
          <a:p>
            <a:pPr marL="512762" lvl="1" indent="-171450">
              <a:buFont typeface="Courier New" panose="02070309020205020404" pitchFamily="49" charset="0"/>
              <a:buChar char="o"/>
            </a:pPr>
            <a:r>
              <a:rPr lang="en-US" sz="1200" dirty="0">
                <a:latin typeface="Century Gothic" panose="020B0502020202020204" pitchFamily="34" charset="0"/>
              </a:rPr>
              <a:t>provide a concluding statement</a:t>
            </a:r>
          </a:p>
        </p:txBody>
      </p:sp>
      <p:pic>
        <p:nvPicPr>
          <p:cNvPr id="1026" name="Picture 2" descr="Snowman PNG">
            <a:extLst>
              <a:ext uri="{FF2B5EF4-FFF2-40B4-BE49-F238E27FC236}">
                <a16:creationId xmlns:a16="http://schemas.microsoft.com/office/drawing/2014/main" id="{CE528042-B506-452F-A93B-A91FD3957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60326" y="836112"/>
            <a:ext cx="536652" cy="618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ssclipart-snowman-clip-art-transparent-clipart-snowman-deskt-be04d585020cc782  - Beauty Pools">
            <a:extLst>
              <a:ext uri="{FF2B5EF4-FFF2-40B4-BE49-F238E27FC236}">
                <a16:creationId xmlns:a16="http://schemas.microsoft.com/office/drawing/2014/main" id="{F044BC01-9665-4D74-BA04-D2B5F08DF1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8542822" y="4184432"/>
            <a:ext cx="1267941" cy="12679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0F38AB-487D-488E-8D15-5EABA92D67F8}"/>
              </a:ext>
            </a:extLst>
          </p:cNvPr>
          <p:cNvPicPr>
            <a:picLocks noChangeAspect="1"/>
          </p:cNvPicPr>
          <p:nvPr/>
        </p:nvPicPr>
        <p:blipFill rotWithShape="1">
          <a:blip r:embed="rId6"/>
          <a:srcRect r="1489"/>
          <a:stretch/>
        </p:blipFill>
        <p:spPr>
          <a:xfrm>
            <a:off x="1021899" y="8871383"/>
            <a:ext cx="2379144" cy="416607"/>
          </a:xfrm>
          <a:prstGeom prst="rect">
            <a:avLst/>
          </a:prstGeom>
        </p:spPr>
      </p:pic>
      <p:pic>
        <p:nvPicPr>
          <p:cNvPr id="18" name="Picture 17">
            <a:extLst>
              <a:ext uri="{FF2B5EF4-FFF2-40B4-BE49-F238E27FC236}">
                <a16:creationId xmlns:a16="http://schemas.microsoft.com/office/drawing/2014/main" id="{12FCE367-7E0D-4746-B0AE-AC0D0A7B2CA4}"/>
              </a:ext>
            </a:extLst>
          </p:cNvPr>
          <p:cNvPicPr>
            <a:picLocks noChangeAspect="1"/>
          </p:cNvPicPr>
          <p:nvPr/>
        </p:nvPicPr>
        <p:blipFill rotWithShape="1">
          <a:blip r:embed="rId6"/>
          <a:srcRect r="1489"/>
          <a:stretch/>
        </p:blipFill>
        <p:spPr>
          <a:xfrm>
            <a:off x="3484476" y="8868442"/>
            <a:ext cx="2379144" cy="416607"/>
          </a:xfrm>
          <a:prstGeom prst="rect">
            <a:avLst/>
          </a:prstGeom>
        </p:spPr>
      </p:pic>
      <p:pic>
        <p:nvPicPr>
          <p:cNvPr id="19" name="Picture 18">
            <a:extLst>
              <a:ext uri="{FF2B5EF4-FFF2-40B4-BE49-F238E27FC236}">
                <a16:creationId xmlns:a16="http://schemas.microsoft.com/office/drawing/2014/main" id="{E80004E0-036C-4EB6-A2B4-4C5AC56B431D}"/>
              </a:ext>
            </a:extLst>
          </p:cNvPr>
          <p:cNvPicPr>
            <a:picLocks noChangeAspect="1"/>
          </p:cNvPicPr>
          <p:nvPr/>
        </p:nvPicPr>
        <p:blipFill rotWithShape="1">
          <a:blip r:embed="rId6"/>
          <a:srcRect l="-1" r="66338" b="-799"/>
          <a:stretch/>
        </p:blipFill>
        <p:spPr>
          <a:xfrm>
            <a:off x="5984867" y="8868053"/>
            <a:ext cx="812978" cy="419937"/>
          </a:xfrm>
          <a:prstGeom prst="rect">
            <a:avLst/>
          </a:prstGeom>
        </p:spPr>
      </p:pic>
      <p:pic>
        <p:nvPicPr>
          <p:cNvPr id="21" name="Picture 20">
            <a:extLst>
              <a:ext uri="{FF2B5EF4-FFF2-40B4-BE49-F238E27FC236}">
                <a16:creationId xmlns:a16="http://schemas.microsoft.com/office/drawing/2014/main" id="{CF499CF0-5D5E-4D04-9B80-0BCC3F068FA8}"/>
              </a:ext>
            </a:extLst>
          </p:cNvPr>
          <p:cNvPicPr>
            <a:picLocks noChangeAspect="1"/>
          </p:cNvPicPr>
          <p:nvPr/>
        </p:nvPicPr>
        <p:blipFill rotWithShape="1">
          <a:blip r:embed="rId6"/>
          <a:srcRect r="1489"/>
          <a:stretch/>
        </p:blipFill>
        <p:spPr>
          <a:xfrm flipV="1">
            <a:off x="1182501" y="4806496"/>
            <a:ext cx="1298877" cy="257073"/>
          </a:xfrm>
          <a:prstGeom prst="rect">
            <a:avLst/>
          </a:prstGeom>
        </p:spPr>
      </p:pic>
      <p:sp>
        <p:nvSpPr>
          <p:cNvPr id="23" name="TextBox 22">
            <a:extLst>
              <a:ext uri="{FF2B5EF4-FFF2-40B4-BE49-F238E27FC236}">
                <a16:creationId xmlns:a16="http://schemas.microsoft.com/office/drawing/2014/main" id="{D3F4B9CB-04CD-4461-BFD6-C2F9984C262A}"/>
              </a:ext>
            </a:extLst>
          </p:cNvPr>
          <p:cNvSpPr txBox="1"/>
          <p:nvPr/>
        </p:nvSpPr>
        <p:spPr>
          <a:xfrm>
            <a:off x="2868044" y="743280"/>
            <a:ext cx="4014250" cy="923330"/>
          </a:xfrm>
          <a:prstGeom prst="rect">
            <a:avLst/>
          </a:prstGeom>
          <a:noFill/>
        </p:spPr>
        <p:txBody>
          <a:bodyPr wrap="square" rtlCol="0">
            <a:spAutoFit/>
          </a:bodyPr>
          <a:lstStyle/>
          <a:p>
            <a:r>
              <a:rPr lang="en-US" sz="5400" dirty="0">
                <a:latin typeface="KG Eyes Wide Open"/>
                <a:cs typeface="KG Eyes Wide Open"/>
              </a:rPr>
              <a:t>Mrs. Lefeld</a:t>
            </a:r>
          </a:p>
        </p:txBody>
      </p:sp>
      <p:pic>
        <p:nvPicPr>
          <p:cNvPr id="22" name="Picture 21">
            <a:extLst>
              <a:ext uri="{FF2B5EF4-FFF2-40B4-BE49-F238E27FC236}">
                <a16:creationId xmlns:a16="http://schemas.microsoft.com/office/drawing/2014/main" id="{EC998259-63D1-4A8F-BBDA-962BDD70D2D3}"/>
              </a:ext>
            </a:extLst>
          </p:cNvPr>
          <p:cNvPicPr>
            <a:picLocks noChangeAspect="1"/>
          </p:cNvPicPr>
          <p:nvPr/>
        </p:nvPicPr>
        <p:blipFill rotWithShape="1">
          <a:blip r:embed="rId6"/>
          <a:srcRect r="1489"/>
          <a:stretch/>
        </p:blipFill>
        <p:spPr>
          <a:xfrm flipV="1">
            <a:off x="5220970" y="4806496"/>
            <a:ext cx="1298877" cy="257073"/>
          </a:xfrm>
          <a:prstGeom prst="rect">
            <a:avLst/>
          </a:prstGeom>
        </p:spPr>
      </p:pic>
    </p:spTree>
    <p:extLst>
      <p:ext uri="{BB962C8B-B14F-4D97-AF65-F5344CB8AC3E}">
        <p14:creationId xmlns:p14="http://schemas.microsoft.com/office/powerpoint/2010/main" val="353404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f65fc3f-b2e8-4971-a08d-5faa67b3b6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45942AD4C974BADD71880CDFB7468" ma:contentTypeVersion="15" ma:contentTypeDescription="Create a new document." ma:contentTypeScope="" ma:versionID="0f305bf2c3140138b7fd069fffc94bac">
  <xsd:schema xmlns:xsd="http://www.w3.org/2001/XMLSchema" xmlns:xs="http://www.w3.org/2001/XMLSchema" xmlns:p="http://schemas.microsoft.com/office/2006/metadata/properties" xmlns:ns3="3f65fc3f-b2e8-4971-a08d-5faa67b3b6af" xmlns:ns4="951ddb55-f3dd-4344-b753-43c7be051798" targetNamespace="http://schemas.microsoft.com/office/2006/metadata/properties" ma:root="true" ma:fieldsID="8372427a1c9847399c65c7ae44585d69" ns3:_="" ns4:_="">
    <xsd:import namespace="3f65fc3f-b2e8-4971-a08d-5faa67b3b6af"/>
    <xsd:import namespace="951ddb55-f3dd-4344-b753-43c7be0517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5fc3f-b2e8-4971-a08d-5faa67b3b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1ddb55-f3dd-4344-b753-43c7be0517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201290-DDDE-4C64-BE32-A7FBEE30DF23}">
  <ds:schemaRefs>
    <ds:schemaRef ds:uri="951ddb55-f3dd-4344-b753-43c7be051798"/>
    <ds:schemaRef ds:uri="http://schemas.microsoft.com/office/2006/metadata/properties"/>
    <ds:schemaRef ds:uri="3f65fc3f-b2e8-4971-a08d-5faa67b3b6af"/>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A66C733-72DE-4D0F-9A1C-CEC6542E8239}">
  <ds:schemaRefs>
    <ds:schemaRef ds:uri="http://schemas.microsoft.com/sharepoint/v3/contenttype/forms"/>
  </ds:schemaRefs>
</ds:datastoreItem>
</file>

<file path=customXml/itemProps3.xml><?xml version="1.0" encoding="utf-8"?>
<ds:datastoreItem xmlns:ds="http://schemas.openxmlformats.org/officeDocument/2006/customXml" ds:itemID="{CBC98E60-0B0D-4651-B52D-3B365DEBA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65fc3f-b2e8-4971-a08d-5faa67b3b6af"/>
    <ds:schemaRef ds:uri="951ddb55-f3dd-4344-b753-43c7be051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32269</TotalTime>
  <Words>315</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Courier New</vt:lpstr>
      <vt:lpstr>HelloAntsClose</vt:lpstr>
      <vt:lpstr>KG Eyes Wide Open</vt:lpstr>
      <vt:lpstr>Shadows Into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Levine</dc:creator>
  <cp:lastModifiedBy>MARY LEFELD</cp:lastModifiedBy>
  <cp:revision>86</cp:revision>
  <cp:lastPrinted>2023-12-08T17:38:43Z</cp:lastPrinted>
  <dcterms:created xsi:type="dcterms:W3CDTF">2014-08-14T15:08:47Z</dcterms:created>
  <dcterms:modified xsi:type="dcterms:W3CDTF">2023-12-19T17:51:02Z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0x010100C4B45942AD4C974BADD71880CDFB7468</vt:lpwstr>
  </property>
</Properties>
</file>